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1" r:id="rId3"/>
    <p:sldId id="257" r:id="rId4"/>
    <p:sldId id="25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62" d="100"/>
          <a:sy n="62" d="100"/>
        </p:scale>
        <p:origin x="30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6BF95-AB60-9C45-A2DE-D4AA8882D563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3DCA-381B-634B-9112-A295E5C62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6BF95-AB60-9C45-A2DE-D4AA8882D563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3DCA-381B-634B-9112-A295E5C62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6BF95-AB60-9C45-A2DE-D4AA8882D563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3DCA-381B-634B-9112-A295E5C62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6BF95-AB60-9C45-A2DE-D4AA8882D563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3DCA-381B-634B-9112-A295E5C62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6BF95-AB60-9C45-A2DE-D4AA8882D563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3DCA-381B-634B-9112-A295E5C62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6BF95-AB60-9C45-A2DE-D4AA8882D563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3DCA-381B-634B-9112-A295E5C62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6BF95-AB60-9C45-A2DE-D4AA8882D563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3DCA-381B-634B-9112-A295E5C62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6BF95-AB60-9C45-A2DE-D4AA8882D563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3DCA-381B-634B-9112-A295E5C62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6BF95-AB60-9C45-A2DE-D4AA8882D563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3DCA-381B-634B-9112-A295E5C62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6BF95-AB60-9C45-A2DE-D4AA8882D563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3DCA-381B-634B-9112-A295E5C62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6BF95-AB60-9C45-A2DE-D4AA8882D563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23DCA-381B-634B-9112-A295E5C62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6BF95-AB60-9C45-A2DE-D4AA8882D563}" type="datetimeFigureOut">
              <a:rPr lang="en-US" smtClean="0"/>
              <a:pPr/>
              <a:t>1/25/2017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23DCA-381B-634B-9112-A295E5C62E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609600"/>
            <a:ext cx="3733800" cy="1143000"/>
          </a:xfrm>
        </p:spPr>
        <p:txBody>
          <a:bodyPr/>
          <a:lstStyle/>
          <a:p>
            <a:r>
              <a:rPr lang="en-US" dirty="0" smtClean="0"/>
              <a:t>GHOTIOLO</a:t>
            </a:r>
            <a:endParaRPr lang="en-US" dirty="0"/>
          </a:p>
        </p:txBody>
      </p:sp>
      <p:pic>
        <p:nvPicPr>
          <p:cNvPr id="6" name="Content Placeholder 5" descr="Running Boxspringsma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55827" y="3733800"/>
            <a:ext cx="2699546" cy="27989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990600"/>
            <a:ext cx="2819400" cy="17480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3163888"/>
            <a:ext cx="3416300" cy="31870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7114" y="762000"/>
            <a:ext cx="1873339" cy="2401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609600"/>
            <a:ext cx="3733800" cy="1143000"/>
          </a:xfrm>
        </p:spPr>
        <p:txBody>
          <a:bodyPr/>
          <a:lstStyle/>
          <a:p>
            <a:r>
              <a:rPr lang="en-US" u="sng" dirty="0" smtClean="0"/>
              <a:t>GH</a:t>
            </a:r>
            <a:r>
              <a:rPr lang="en-US" dirty="0" smtClean="0"/>
              <a:t> </a:t>
            </a:r>
            <a:r>
              <a:rPr lang="en-US" u="sng" dirty="0" smtClean="0"/>
              <a:t>O</a:t>
            </a:r>
            <a:r>
              <a:rPr lang="en-US" dirty="0" smtClean="0"/>
              <a:t> </a:t>
            </a:r>
            <a:r>
              <a:rPr lang="en-US" u="sng" dirty="0" smtClean="0"/>
              <a:t>TIO</a:t>
            </a:r>
            <a:r>
              <a:rPr lang="en-US" dirty="0" smtClean="0"/>
              <a:t> </a:t>
            </a:r>
            <a:r>
              <a:rPr lang="en-US" u="sng" dirty="0" smtClean="0"/>
              <a:t>LO</a:t>
            </a:r>
            <a:endParaRPr lang="en-US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90600"/>
            <a:ext cx="2819400" cy="17480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cxnSp>
        <p:nvCxnSpPr>
          <p:cNvPr id="9" name="Straight Arrow Connector 8"/>
          <p:cNvCxnSpPr/>
          <p:nvPr/>
        </p:nvCxnSpPr>
        <p:spPr>
          <a:xfrm rot="10800000" flipV="1">
            <a:off x="3276600" y="1524000"/>
            <a:ext cx="6858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3124200" y="1524000"/>
            <a:ext cx="1524000" cy="1524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6200000" flipH="1">
            <a:off x="4686300" y="2095500"/>
            <a:ext cx="1981200" cy="838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096000" y="1524000"/>
            <a:ext cx="6096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7114" y="762000"/>
            <a:ext cx="1873339" cy="2401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3163888"/>
            <a:ext cx="3416300" cy="31870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Content Placeholder 5" descr="Running Boxspringsma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5827" y="3733800"/>
            <a:ext cx="2699546" cy="27989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6"/>
          <p:cNvSpPr>
            <a:spLocks noChangeArrowheads="1"/>
          </p:cNvSpPr>
          <p:nvPr/>
        </p:nvSpPr>
        <p:spPr bwMode="auto">
          <a:xfrm>
            <a:off x="1600200" y="381000"/>
            <a:ext cx="6477000" cy="3124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 anchor="ctr">
            <a:prstTxWarp prst="textNoShape">
              <a:avLst/>
            </a:prstTxWarp>
          </a:bodyPr>
          <a:lstStyle/>
          <a:p>
            <a:r>
              <a:rPr lang="en-US" sz="3600" dirty="0">
                <a:solidFill>
                  <a:srgbClr val="000000"/>
                </a:solidFill>
                <a:latin typeface="Calibri" pitchFamily="5" charset="0"/>
              </a:rPr>
              <a:t>In order to assess we must elicit, observe, and interpret external indicators of an internal state.</a:t>
            </a:r>
            <a:r>
              <a:rPr lang="en-US" sz="3600" dirty="0">
                <a:solidFill>
                  <a:schemeClr val="bg2"/>
                </a:solidFill>
                <a:latin typeface="Calibri" pitchFamily="5" charset="0"/>
              </a:rPr>
              <a:t/>
            </a:r>
            <a:br>
              <a:rPr lang="en-US" sz="3600" dirty="0">
                <a:solidFill>
                  <a:schemeClr val="bg2"/>
                </a:solidFill>
                <a:latin typeface="Calibri" pitchFamily="5" charset="0"/>
              </a:rPr>
            </a:br>
            <a:endParaRPr lang="en-US" sz="4000" dirty="0">
              <a:solidFill>
                <a:schemeClr val="bg2"/>
              </a:solidFill>
              <a:latin typeface="Calibri" pitchFamily="5" charset="0"/>
            </a:endParaRPr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9000" y="4800600"/>
            <a:ext cx="2184400" cy="16383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2514600" y="2971800"/>
            <a:ext cx="4648365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ea typeface="+mn-ea"/>
                <a:cs typeface="+mn-cs"/>
              </a:rPr>
              <a:t>Inferences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524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My </a:t>
            </a:r>
            <a:r>
              <a:rPr lang="en-US" sz="2800" dirty="0" smtClean="0">
                <a:solidFill>
                  <a:srgbClr val="0000FF"/>
                </a:solidFill>
              </a:rPr>
              <a:t>Learning Targets </a:t>
            </a:r>
            <a:r>
              <a:rPr lang="en-US" sz="2800" dirty="0" smtClean="0"/>
              <a:t>and </a:t>
            </a:r>
            <a:r>
              <a:rPr lang="en-US" sz="2800" dirty="0" smtClean="0">
                <a:solidFill>
                  <a:srgbClr val="008000"/>
                </a:solidFill>
              </a:rPr>
              <a:t>Statements of Evidence  </a:t>
            </a:r>
            <a:r>
              <a:rPr lang="en-US" sz="2800" dirty="0" smtClean="0"/>
              <a:t>for Today</a:t>
            </a:r>
            <a:endParaRPr lang="en-US" sz="28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95300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sz="3789" dirty="0"/>
              <a:t>1. </a:t>
            </a:r>
            <a:r>
              <a:rPr lang="en-US" sz="3789" dirty="0">
                <a:solidFill>
                  <a:srgbClr val="0000FF"/>
                </a:solidFill>
              </a:rPr>
              <a:t>develop their understanding of the learning target categories (fact, concept, skill, and disposition) and their implications for students’ and teachers’ actions; (concept)</a:t>
            </a:r>
            <a:endParaRPr lang="en-US" sz="3789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sz="3789" i="1" dirty="0" smtClean="0"/>
              <a:t>	</a:t>
            </a:r>
            <a:r>
              <a:rPr lang="en-US" sz="3789" i="1" dirty="0" smtClean="0">
                <a:solidFill>
                  <a:srgbClr val="008000"/>
                </a:solidFill>
              </a:rPr>
              <a:t>• Students </a:t>
            </a:r>
            <a:r>
              <a:rPr lang="en-US" sz="3789" i="1" dirty="0">
                <a:solidFill>
                  <a:srgbClr val="008000"/>
                </a:solidFill>
              </a:rPr>
              <a:t>correctly categorize a set of sample learning targets as fact, concept, skill, or </a:t>
            </a:r>
            <a:r>
              <a:rPr lang="en-US" sz="3789" i="1" dirty="0" smtClean="0">
                <a:solidFill>
                  <a:srgbClr val="008000"/>
                </a:solidFill>
              </a:rPr>
              <a:t>disposition</a:t>
            </a:r>
            <a:r>
              <a:rPr lang="en-US" sz="3789" i="1" dirty="0">
                <a:solidFill>
                  <a:srgbClr val="008000"/>
                </a:solidFill>
              </a:rPr>
              <a:t> </a:t>
            </a:r>
            <a:r>
              <a:rPr lang="en-US" sz="3789" i="1" dirty="0" smtClean="0">
                <a:solidFill>
                  <a:srgbClr val="008000"/>
                </a:solidFill>
              </a:rPr>
              <a:t>and provide a rationale for their responses. </a:t>
            </a:r>
            <a:endParaRPr lang="en-US" sz="3789" dirty="0" smtClean="0">
              <a:solidFill>
                <a:srgbClr val="008000"/>
              </a:solidFill>
            </a:endParaRPr>
          </a:p>
          <a:p>
            <a:pPr>
              <a:buNone/>
            </a:pPr>
            <a:r>
              <a:rPr lang="en-US" sz="3789" i="1" dirty="0" smtClean="0">
                <a:solidFill>
                  <a:srgbClr val="008000"/>
                </a:solidFill>
              </a:rPr>
              <a:t>	• Students </a:t>
            </a:r>
            <a:r>
              <a:rPr lang="en-US" sz="3789" i="1" dirty="0">
                <a:solidFill>
                  <a:srgbClr val="008000"/>
                </a:solidFill>
              </a:rPr>
              <a:t>are able to write their own fact, concept, skill and disposition LTs </a:t>
            </a:r>
            <a:r>
              <a:rPr lang="en-US" sz="3789" i="1" dirty="0" smtClean="0">
                <a:solidFill>
                  <a:srgbClr val="008000"/>
                </a:solidFill>
              </a:rPr>
              <a:t>and discuss implications situated in their student </a:t>
            </a:r>
            <a:r>
              <a:rPr lang="en-US" sz="3789" i="1" smtClean="0">
                <a:solidFill>
                  <a:srgbClr val="008000"/>
                </a:solidFill>
              </a:rPr>
              <a:t>teaching classroom.  </a:t>
            </a:r>
            <a:endParaRPr lang="en-US" sz="3789" dirty="0">
              <a:solidFill>
                <a:srgbClr val="008000"/>
              </a:solidFill>
            </a:endParaRPr>
          </a:p>
          <a:p>
            <a:pPr>
              <a:buNone/>
            </a:pPr>
            <a:r>
              <a:rPr lang="en-US" sz="3789" dirty="0"/>
              <a:t> </a:t>
            </a:r>
          </a:p>
          <a:p>
            <a:pPr>
              <a:buNone/>
            </a:pPr>
            <a:r>
              <a:rPr lang="en-US" sz="3789" dirty="0"/>
              <a:t>2. </a:t>
            </a:r>
            <a:r>
              <a:rPr lang="en-US" sz="3789" dirty="0">
                <a:solidFill>
                  <a:srgbClr val="0000FF"/>
                </a:solidFill>
              </a:rPr>
              <a:t>develop their ability to write </a:t>
            </a:r>
            <a:r>
              <a:rPr lang="en-US" sz="3789" dirty="0" err="1" smtClean="0">
                <a:solidFill>
                  <a:srgbClr val="0000FF"/>
                </a:solidFill>
              </a:rPr>
              <a:t>LTs</a:t>
            </a:r>
            <a:r>
              <a:rPr lang="en-US" sz="3789" dirty="0" smtClean="0">
                <a:solidFill>
                  <a:srgbClr val="0000FF"/>
                </a:solidFill>
              </a:rPr>
              <a:t> </a:t>
            </a:r>
            <a:r>
              <a:rPr lang="en-US" sz="3789" dirty="0">
                <a:solidFill>
                  <a:srgbClr val="0000FF"/>
                </a:solidFill>
              </a:rPr>
              <a:t>and statements of evidence that will facilitate focused instruction and student learning; (introduced skill)  </a:t>
            </a:r>
            <a:endParaRPr lang="en-US" sz="3789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sz="3789" i="1" dirty="0" smtClean="0"/>
              <a:t>	</a:t>
            </a:r>
            <a:r>
              <a:rPr lang="en-US" sz="3789" i="1" dirty="0" smtClean="0">
                <a:solidFill>
                  <a:srgbClr val="008000"/>
                </a:solidFill>
              </a:rPr>
              <a:t>• Students </a:t>
            </a:r>
            <a:r>
              <a:rPr lang="en-US" sz="3789" i="1" dirty="0">
                <a:solidFill>
                  <a:srgbClr val="008000"/>
                </a:solidFill>
              </a:rPr>
              <a:t>write </a:t>
            </a:r>
            <a:r>
              <a:rPr lang="en-US" sz="3789" i="1" dirty="0" err="1">
                <a:solidFill>
                  <a:srgbClr val="008000"/>
                </a:solidFill>
              </a:rPr>
              <a:t>LTs</a:t>
            </a:r>
            <a:r>
              <a:rPr lang="en-US" sz="3789" i="1" dirty="0">
                <a:solidFill>
                  <a:srgbClr val="008000"/>
                </a:solidFill>
              </a:rPr>
              <a:t> that are focused / limited, cohesive, and situated.  </a:t>
            </a:r>
            <a:endParaRPr lang="en-US" sz="3789" dirty="0" smtClean="0">
              <a:solidFill>
                <a:srgbClr val="008000"/>
              </a:solidFill>
            </a:endParaRPr>
          </a:p>
          <a:p>
            <a:pPr>
              <a:buNone/>
            </a:pPr>
            <a:r>
              <a:rPr lang="en-US" sz="3789" i="1" dirty="0" smtClean="0">
                <a:solidFill>
                  <a:srgbClr val="008000"/>
                </a:solidFill>
              </a:rPr>
              <a:t>	• Statements </a:t>
            </a:r>
            <a:r>
              <a:rPr lang="en-US" sz="3789" i="1" dirty="0">
                <a:solidFill>
                  <a:srgbClr val="008000"/>
                </a:solidFill>
              </a:rPr>
              <a:t>of evidence provide active and realistic depictions of student behaviors (actions) that are relevant to the LT and that are developmentally appropriate.  </a:t>
            </a:r>
            <a:endParaRPr lang="en-US" sz="3789" dirty="0">
              <a:solidFill>
                <a:srgbClr val="008000"/>
              </a:solidFill>
            </a:endParaRPr>
          </a:p>
          <a:p>
            <a:pPr>
              <a:buNone/>
            </a:pPr>
            <a:r>
              <a:rPr lang="en-US" sz="3789" dirty="0"/>
              <a:t> </a:t>
            </a:r>
          </a:p>
          <a:p>
            <a:pPr>
              <a:buNone/>
            </a:pPr>
            <a:r>
              <a:rPr lang="en-US" sz="3789" dirty="0"/>
              <a:t>3. </a:t>
            </a:r>
            <a:r>
              <a:rPr lang="en-US" sz="3789" dirty="0">
                <a:solidFill>
                  <a:srgbClr val="0000FF"/>
                </a:solidFill>
              </a:rPr>
              <a:t>continue to develop an appreciation for the importance of carefully considered and well-structured learning targets and statements of evidence. (disposition).  </a:t>
            </a:r>
            <a:endParaRPr lang="en-US" sz="3789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sz="3789" i="1" dirty="0" smtClean="0"/>
              <a:t>	</a:t>
            </a:r>
            <a:r>
              <a:rPr lang="en-US" sz="3789" i="1" dirty="0" smtClean="0">
                <a:solidFill>
                  <a:srgbClr val="008000"/>
                </a:solidFill>
              </a:rPr>
              <a:t>• Students </a:t>
            </a:r>
            <a:r>
              <a:rPr lang="en-US" sz="3789" i="1" dirty="0">
                <a:solidFill>
                  <a:srgbClr val="008000"/>
                </a:solidFill>
              </a:rPr>
              <a:t>engage in the process of developing </a:t>
            </a:r>
            <a:r>
              <a:rPr lang="en-US" sz="3789" i="1" dirty="0" err="1">
                <a:solidFill>
                  <a:srgbClr val="008000"/>
                </a:solidFill>
              </a:rPr>
              <a:t>LTs</a:t>
            </a:r>
            <a:r>
              <a:rPr lang="en-US" sz="3789" i="1" dirty="0">
                <a:solidFill>
                  <a:srgbClr val="008000"/>
                </a:solidFill>
              </a:rPr>
              <a:t> and statements of evidence with enthusiasm, ask questions, and pose propositions that go beyond and serve to develop the facts, concepts and skills  being presented. </a:t>
            </a:r>
            <a:r>
              <a:rPr lang="en-US" sz="3789" i="1" dirty="0" smtClean="0">
                <a:solidFill>
                  <a:srgbClr val="008000"/>
                </a:solidFill>
              </a:rPr>
              <a:t> </a:t>
            </a:r>
            <a:endParaRPr lang="en-US" sz="3789" dirty="0" smtClean="0">
              <a:solidFill>
                <a:srgbClr val="008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1143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Students will….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71</Words>
  <Application>Microsoft Office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GHOTIOLO</vt:lpstr>
      <vt:lpstr>GH O TIO LO</vt:lpstr>
      <vt:lpstr>PowerPoint Presentation</vt:lpstr>
      <vt:lpstr>My Learning Targets and Statements of Evidence  for Today</vt:lpstr>
    </vt:vector>
  </TitlesOfParts>
  <Company>Seattle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Seattle University</dc:creator>
  <cp:lastModifiedBy>Roddy, Mark</cp:lastModifiedBy>
  <cp:revision>12</cp:revision>
  <dcterms:created xsi:type="dcterms:W3CDTF">2011-01-17T19:12:22Z</dcterms:created>
  <dcterms:modified xsi:type="dcterms:W3CDTF">2017-01-25T19:20:09Z</dcterms:modified>
</cp:coreProperties>
</file>